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0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F55AF29C-8C9C-46F5-B332-54B6C0E5422E}" type="datetimeFigureOut">
              <a:rPr lang="ar-IQ" smtClean="0"/>
              <a:t>29/02/1440</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4046833-3A47-47E4-B02B-7273BA758385}" type="slidenum">
              <a:rPr lang="ar-IQ" smtClean="0"/>
              <a:t>‹#›</a:t>
            </a:fld>
            <a:endParaRPr lang="ar-IQ"/>
          </a:p>
        </p:txBody>
      </p:sp>
    </p:spTree>
    <p:extLst>
      <p:ext uri="{BB962C8B-B14F-4D97-AF65-F5344CB8AC3E}">
        <p14:creationId xmlns:p14="http://schemas.microsoft.com/office/powerpoint/2010/main" val="65708664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F4046833-3A47-47E4-B02B-7273BA758385}" type="slidenum">
              <a:rPr lang="ar-IQ" smtClean="0"/>
              <a:t>6</a:t>
            </a:fld>
            <a:endParaRPr lang="ar-IQ"/>
          </a:p>
        </p:txBody>
      </p:sp>
    </p:spTree>
    <p:extLst>
      <p:ext uri="{BB962C8B-B14F-4D97-AF65-F5344CB8AC3E}">
        <p14:creationId xmlns:p14="http://schemas.microsoft.com/office/powerpoint/2010/main" val="405677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1DC8BFE2-C891-4968-A1E2-6B28C7674C88}" type="datetimeFigureOut">
              <a:rPr lang="ar-IQ" smtClean="0"/>
              <a:t>29/02/1440</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181A1DC-4C57-432D-A0A1-AB7AA6A2F38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C8BFE2-C891-4968-A1E2-6B28C7674C88}" type="datetimeFigureOut">
              <a:rPr lang="ar-IQ" smtClean="0"/>
              <a:t>29/02/1440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C8BFE2-C891-4968-A1E2-6B28C7674C88}" type="datetimeFigureOut">
              <a:rPr lang="ar-IQ" smtClean="0"/>
              <a:t>29/02/1440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DC8BFE2-C891-4968-A1E2-6B28C7674C88}" type="datetimeFigureOut">
              <a:rPr lang="ar-IQ" smtClean="0"/>
              <a:t>29/02/1440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DC8BFE2-C891-4968-A1E2-6B28C7674C88}" type="datetimeFigureOut">
              <a:rPr lang="ar-IQ" smtClean="0"/>
              <a:t>29/02/1440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DC8BFE2-C891-4968-A1E2-6B28C7674C88}" type="datetimeFigureOut">
              <a:rPr lang="ar-IQ" smtClean="0"/>
              <a:t>29/02/1440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1DC8BFE2-C891-4968-A1E2-6B28C7674C88}" type="datetimeFigureOut">
              <a:rPr lang="ar-IQ" smtClean="0"/>
              <a:t>29/02/1440</a:t>
            </a:fld>
            <a:endParaRPr lang="ar-IQ"/>
          </a:p>
        </p:txBody>
      </p:sp>
      <p:sp>
        <p:nvSpPr>
          <p:cNvPr id="27" name="عنصر نائب لرقم الشريحة 26"/>
          <p:cNvSpPr>
            <a:spLocks noGrp="1"/>
          </p:cNvSpPr>
          <p:nvPr>
            <p:ph type="sldNum" sz="quarter" idx="11"/>
          </p:nvPr>
        </p:nvSpPr>
        <p:spPr/>
        <p:txBody>
          <a:bodyPr rtlCol="0"/>
          <a:lstStyle/>
          <a:p>
            <a:fld id="{5181A1DC-4C57-432D-A0A1-AB7AA6A2F387}" type="slidenum">
              <a:rPr lang="ar-IQ" smtClean="0"/>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1DC8BFE2-C891-4968-A1E2-6B28C7674C88}" type="datetimeFigureOut">
              <a:rPr lang="ar-IQ" smtClean="0"/>
              <a:t>29/02/1440</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5181A1DC-4C57-432D-A0A1-AB7AA6A2F38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C8BFE2-C891-4968-A1E2-6B28C7674C88}" type="datetimeFigureOut">
              <a:rPr lang="ar-IQ" smtClean="0"/>
              <a:t>29/02/1440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DC8BFE2-C891-4968-A1E2-6B28C7674C88}" type="datetimeFigureOut">
              <a:rPr lang="ar-IQ" smtClean="0"/>
              <a:t>29/02/1440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C8BFE2-C891-4968-A1E2-6B28C7674C88}" type="datetimeFigureOut">
              <a:rPr lang="ar-IQ" smtClean="0"/>
              <a:t>29/02/1440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181A1DC-4C57-432D-A0A1-AB7AA6A2F387}"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C8BFE2-C891-4968-A1E2-6B28C7674C88}" type="datetimeFigureOut">
              <a:rPr lang="ar-IQ" smtClean="0"/>
              <a:t>29/02/1440</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181A1DC-4C57-432D-A0A1-AB7AA6A2F38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57200" y="692696"/>
            <a:ext cx="8458200" cy="2160240"/>
          </a:xfrm>
        </p:spPr>
        <p:txBody>
          <a:bodyPr>
            <a:normAutofit/>
          </a:bodyPr>
          <a:lstStyle/>
          <a:p>
            <a:pPr algn="ctr" rtl="0">
              <a:lnSpc>
                <a:spcPct val="150000"/>
              </a:lnSpc>
              <a:spcAft>
                <a:spcPts val="0"/>
              </a:spcAft>
            </a:pPr>
            <a:r>
              <a:rPr lang="en-US" dirty="0" smtClean="0">
                <a:latin typeface="Times New Roman" panose="02020603050405020304" pitchFamily="18" charset="0"/>
                <a:cs typeface="Times New Roman" panose="02020603050405020304" pitchFamily="18" charset="0"/>
              </a:rPr>
              <a:t>Constipation, Scant Feces, Alimentary Tract Hemorrhage</a:t>
            </a:r>
            <a:endParaRPr lang="en-US" dirty="0">
              <a:latin typeface="Times New Roman" panose="02020603050405020304" pitchFamily="18" charset="0"/>
              <a:cs typeface="Times New Roman" panose="02020603050405020304" pitchFamily="18" charset="0"/>
            </a:endParaRPr>
          </a:p>
        </p:txBody>
      </p:sp>
      <p:sp>
        <p:nvSpPr>
          <p:cNvPr id="3" name="عنوان فرعي 2"/>
          <p:cNvSpPr>
            <a:spLocks noGrp="1"/>
          </p:cNvSpPr>
          <p:nvPr>
            <p:ph type="subTitle" idx="1"/>
          </p:nvPr>
        </p:nvSpPr>
        <p:spPr/>
        <p:txBody>
          <a:bodyPr/>
          <a:lstStyle/>
          <a:p>
            <a:r>
              <a:rPr lang="en-US" dirty="0" smtClean="0"/>
              <a:t>By Dr. Hussein </a:t>
            </a:r>
            <a:r>
              <a:rPr lang="en-US" dirty="0" err="1" smtClean="0"/>
              <a:t>AlNaji</a:t>
            </a:r>
            <a:endParaRPr lang="ar-IQ" dirty="0"/>
          </a:p>
        </p:txBody>
      </p:sp>
    </p:spTree>
    <p:extLst>
      <p:ext uri="{BB962C8B-B14F-4D97-AF65-F5344CB8AC3E}">
        <p14:creationId xmlns:p14="http://schemas.microsoft.com/office/powerpoint/2010/main" val="25694329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266596"/>
            <a:ext cx="8568952" cy="612712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Common Causes Of Alimentary Tract Pain</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Horses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 Acute pain: All causes of intestinal  obstruction, gastric dilatation, enteritis generally, acute colitis, rarely salmonellosis.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Subacute pain: Thromboembolic colic, impaction of the large intestine, </a:t>
            </a:r>
            <a:r>
              <a:rPr lang="en-US" sz="2400" dirty="0" err="1" smtClean="0">
                <a:effectLst/>
                <a:latin typeface="Times New Roman"/>
                <a:ea typeface="Calibri"/>
                <a:cs typeface="Arial"/>
              </a:rPr>
              <a:t>ileal</a:t>
            </a:r>
            <a:r>
              <a:rPr lang="en-US" sz="2400" dirty="0" smtClean="0">
                <a:effectLst/>
                <a:latin typeface="Times New Roman"/>
                <a:ea typeface="Calibri"/>
                <a:cs typeface="Arial"/>
              </a:rPr>
              <a:t> hypertrophy.</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Cattle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Acute pain: Intestinal obstruction, especially by </a:t>
            </a:r>
            <a:r>
              <a:rPr lang="en-US" sz="2400" dirty="0" err="1" smtClean="0">
                <a:effectLst/>
                <a:latin typeface="Times New Roman"/>
                <a:ea typeface="Calibri"/>
                <a:cs typeface="Arial"/>
              </a:rPr>
              <a:t>phytobezoars</a:t>
            </a:r>
            <a:r>
              <a:rPr lang="en-US" sz="2400" dirty="0" smtClean="0">
                <a:effectLst/>
                <a:latin typeface="Times New Roman"/>
                <a:ea typeface="Calibri"/>
                <a:cs typeface="Arial"/>
              </a:rPr>
              <a:t>; poisoning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Subacute pain: Traumatic </a:t>
            </a:r>
            <a:r>
              <a:rPr lang="en-US" sz="2400" dirty="0" err="1" smtClean="0">
                <a:effectLst/>
                <a:latin typeface="Times New Roman"/>
                <a:ea typeface="Calibri"/>
                <a:cs typeface="Arial"/>
              </a:rPr>
              <a:t>reticuloperitonitis</a:t>
            </a:r>
            <a:r>
              <a:rPr lang="en-US" sz="2400" dirty="0" smtClean="0">
                <a:effectLst/>
                <a:latin typeface="Times New Roman"/>
                <a:ea typeface="Calibri"/>
                <a:cs typeface="Arial"/>
              </a:rPr>
              <a:t> and peritonitis generally, </a:t>
            </a:r>
            <a:r>
              <a:rPr lang="en-US" sz="2400" dirty="0" err="1" smtClean="0">
                <a:effectLst/>
                <a:latin typeface="Times New Roman"/>
                <a:ea typeface="Calibri"/>
                <a:cs typeface="Arial"/>
              </a:rPr>
              <a:t>abomasal</a:t>
            </a:r>
            <a:r>
              <a:rPr lang="en-US" sz="2400" dirty="0" smtClean="0">
                <a:effectLst/>
                <a:latin typeface="Times New Roman"/>
                <a:ea typeface="Calibri"/>
                <a:cs typeface="Arial"/>
              </a:rPr>
              <a:t> volvulus.</a:t>
            </a:r>
            <a:endParaRPr lang="en-US" sz="2400" dirty="0">
              <a:ea typeface="Calibri"/>
              <a:cs typeface="Arial"/>
            </a:endParaRPr>
          </a:p>
        </p:txBody>
      </p:sp>
    </p:spTree>
    <p:extLst>
      <p:ext uri="{BB962C8B-B14F-4D97-AF65-F5344CB8AC3E}">
        <p14:creationId xmlns:p14="http://schemas.microsoft.com/office/powerpoint/2010/main" val="207934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784976" cy="335713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TENESMUS</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Tenesmus, or persistent straining, is common in many diseases of the organs of the pelvic cavity; therefore, it is not necessarily a diagnostic</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sign of disease in the lower alimentary tract. </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It is sometimes associated with frequent defecation caused by neurologic stimulation of peristalsis. Common causes of tenesmus.</a:t>
            </a:r>
            <a:endParaRPr lang="en-US" sz="2400" dirty="0">
              <a:ea typeface="Calibri"/>
              <a:cs typeface="Arial"/>
            </a:endParaRPr>
          </a:p>
        </p:txBody>
      </p:sp>
    </p:spTree>
    <p:extLst>
      <p:ext uri="{BB962C8B-B14F-4D97-AF65-F5344CB8AC3E}">
        <p14:creationId xmlns:p14="http://schemas.microsoft.com/office/powerpoint/2010/main" val="16127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6596"/>
            <a:ext cx="8640960" cy="6127127"/>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Cattle</a:t>
            </a:r>
            <a:r>
              <a:rPr lang="en-US" sz="2400" dirty="0" smtClean="0">
                <a:effectLst/>
                <a:latin typeface="Times New Roman"/>
                <a:ea typeface="Calibri"/>
                <a:cs typeface="Arial"/>
              </a:rPr>
              <a:t> </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Lower alimentary tract disease,</a:t>
            </a:r>
            <a:r>
              <a:rPr lang="en-US" sz="2400" b="1" dirty="0" smtClean="0">
                <a:effectLst/>
                <a:latin typeface="Times New Roman"/>
                <a:ea typeface="Calibri"/>
                <a:cs typeface="Arial"/>
              </a:rPr>
              <a:t> </a:t>
            </a:r>
            <a:r>
              <a:rPr lang="en-US" sz="2400" dirty="0" smtClean="0">
                <a:effectLst/>
                <a:latin typeface="Times New Roman"/>
                <a:ea typeface="Calibri"/>
                <a:cs typeface="Arial"/>
              </a:rPr>
              <a:t>e.g., colitis and </a:t>
            </a:r>
            <a:r>
              <a:rPr lang="en-US" sz="2400" dirty="0" err="1" smtClean="0">
                <a:effectLst/>
                <a:latin typeface="Times New Roman"/>
                <a:ea typeface="Calibri"/>
                <a:cs typeface="Arial"/>
              </a:rPr>
              <a:t>proctitis</a:t>
            </a:r>
            <a:r>
              <a:rPr lang="en-US" sz="2400" dirty="0" smtClean="0">
                <a:effectLst/>
                <a:latin typeface="Times New Roman"/>
                <a:ea typeface="Calibri"/>
                <a:cs typeface="Arial"/>
              </a:rPr>
              <a:t> caused by Coccidiosis.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Genital tract disease, e.g., severe vaginitis, retained placenta</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Estrogen toxicity in steers, e.g., estrogen implantation, </a:t>
            </a:r>
            <a:r>
              <a:rPr lang="en-US" sz="2400" dirty="0" err="1" smtClean="0">
                <a:effectLst/>
                <a:latin typeface="Times New Roman"/>
                <a:ea typeface="Calibri"/>
                <a:cs typeface="Arial"/>
              </a:rPr>
              <a:t>fusariotoxicosis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err="1" smtClean="0">
                <a:effectLst/>
                <a:latin typeface="Times New Roman"/>
                <a:ea typeface="Calibri"/>
                <a:cs typeface="Arial"/>
              </a:rPr>
              <a:t>Aminopyridine</a:t>
            </a:r>
            <a:r>
              <a:rPr lang="en-US" sz="2400" dirty="0" smtClean="0">
                <a:effectLst/>
                <a:latin typeface="Times New Roman"/>
                <a:ea typeface="Calibri"/>
                <a:cs typeface="Arial"/>
              </a:rPr>
              <a:t> poisoning, </a:t>
            </a:r>
            <a:r>
              <a:rPr lang="en-US" sz="2400" dirty="0" err="1" smtClean="0">
                <a:effectLst/>
                <a:latin typeface="Times New Roman"/>
                <a:ea typeface="Calibri"/>
                <a:cs typeface="Arial"/>
              </a:rPr>
              <a:t>methiocarb</a:t>
            </a:r>
            <a:r>
              <a:rPr lang="en-US" sz="2400" dirty="0" smtClean="0">
                <a:effectLst/>
                <a:latin typeface="Times New Roman"/>
                <a:ea typeface="Calibri"/>
                <a:cs typeface="Arial"/>
              </a:rPr>
              <a:t> poisoning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Lower spinal cord lesions: spinal cord abscess, rabies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Idiopathic</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Horses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Tenesmus does not usually occur except during parturition.</a:t>
            </a:r>
            <a:endParaRPr lang="en-US" sz="2400" dirty="0">
              <a:ea typeface="Calibri"/>
              <a:cs typeface="Arial"/>
            </a:endParaRPr>
          </a:p>
        </p:txBody>
      </p:sp>
    </p:spTree>
    <p:extLst>
      <p:ext uri="{BB962C8B-B14F-4D97-AF65-F5344CB8AC3E}">
        <p14:creationId xmlns:p14="http://schemas.microsoft.com/office/powerpoint/2010/main" val="168773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5696" y="404664"/>
            <a:ext cx="8712968" cy="5078313"/>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Constipation </a:t>
            </a:r>
            <a:r>
              <a:rPr lang="en-US" sz="2400" dirty="0" smtClean="0">
                <a:effectLst/>
                <a:latin typeface="Times New Roman"/>
                <a:ea typeface="Calibri"/>
                <a:cs typeface="Arial"/>
              </a:rPr>
              <a:t>is the </a:t>
            </a:r>
            <a:r>
              <a:rPr lang="en-US" sz="2400" b="1" dirty="0" smtClean="0">
                <a:effectLst/>
                <a:latin typeface="Times New Roman"/>
                <a:ea typeface="Calibri"/>
                <a:cs typeface="Arial"/>
              </a:rPr>
              <a:t>decreased frequency of defecation </a:t>
            </a:r>
            <a:r>
              <a:rPr lang="en-US" sz="2400" dirty="0" smtClean="0">
                <a:effectLst/>
                <a:latin typeface="Times New Roman"/>
                <a:ea typeface="Calibri"/>
                <a:cs typeface="Arial"/>
              </a:rPr>
              <a:t>accompanied by feces that</a:t>
            </a:r>
            <a:r>
              <a:rPr lang="en-US" sz="2400" b="1" dirty="0" smtClean="0">
                <a:effectLst/>
                <a:latin typeface="Times New Roman"/>
                <a:ea typeface="Calibri"/>
                <a:cs typeface="Arial"/>
              </a:rPr>
              <a:t> </a:t>
            </a:r>
            <a:r>
              <a:rPr lang="en-US" sz="2400" dirty="0" smtClean="0">
                <a:effectLst/>
                <a:latin typeface="Times New Roman"/>
                <a:ea typeface="Calibri"/>
                <a:cs typeface="Arial"/>
              </a:rPr>
              <a:t>contain a decreased concentration of water.</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The feces vary in consistency from being hard to dry and of small bulk. </a:t>
            </a:r>
            <a:r>
              <a:rPr lang="en-US" sz="2400" b="1" i="1" dirty="0" smtClean="0">
                <a:effectLst/>
                <a:latin typeface="Times New Roman"/>
                <a:ea typeface="Calibri"/>
                <a:cs typeface="Arial"/>
              </a:rPr>
              <a:t>True constipation</a:t>
            </a:r>
            <a:r>
              <a:rPr lang="en-US" sz="2400" dirty="0" smtClean="0">
                <a:effectLst/>
                <a:latin typeface="Times New Roman"/>
                <a:ea typeface="Calibri"/>
                <a:cs typeface="Arial"/>
              </a:rPr>
              <a:t>, as it occurs in humans, is usually characterized by failure to defecate and impaction of the rectum with feces. </a:t>
            </a:r>
          </a:p>
          <a:p>
            <a:pPr algn="just" rtl="0">
              <a:lnSpc>
                <a:spcPct val="150000"/>
              </a:lnSpc>
              <a:spcAft>
                <a:spcPts val="0"/>
              </a:spcAft>
            </a:pPr>
            <a:r>
              <a:rPr lang="en-US" sz="2400" i="1" dirty="0" smtClean="0">
                <a:effectLst/>
                <a:latin typeface="Times New Roman"/>
                <a:ea typeface="Calibri"/>
              </a:rPr>
              <a:t>Constipation may also occur when defecation is painful, such as in cattle with acute traumatic </a:t>
            </a:r>
            <a:r>
              <a:rPr lang="en-US" sz="2400" i="1" dirty="0" err="1" smtClean="0">
                <a:effectLst/>
                <a:latin typeface="Times New Roman"/>
                <a:ea typeface="Calibri"/>
              </a:rPr>
              <a:t>reticuloperitonitis</a:t>
            </a:r>
            <a:endParaRPr lang="en-US" sz="2400" dirty="0">
              <a:ea typeface="Calibri"/>
              <a:cs typeface="Arial"/>
            </a:endParaRPr>
          </a:p>
        </p:txBody>
      </p:sp>
    </p:spTree>
    <p:extLst>
      <p:ext uri="{BB962C8B-B14F-4D97-AF65-F5344CB8AC3E}">
        <p14:creationId xmlns:p14="http://schemas.microsoft.com/office/powerpoint/2010/main" val="1723756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692696"/>
            <a:ext cx="8280920"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2560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48680"/>
            <a:ext cx="8712968" cy="4524315"/>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SCANT FECES</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Scant feces </a:t>
            </a:r>
            <a:r>
              <a:rPr lang="en-US" sz="2400" dirty="0" smtClean="0">
                <a:effectLst/>
                <a:latin typeface="Times New Roman"/>
                <a:ea typeface="Calibri"/>
                <a:cs typeface="Arial"/>
              </a:rPr>
              <a:t>are small quantities of feces, which may be dry or soft. Scant feces are most common in cattle with abnormalities of the forestomach or abomasum resulting in the movement of only small quantities of </a:t>
            </a:r>
            <a:r>
              <a:rPr lang="en-US" sz="2400" dirty="0" err="1" smtClean="0">
                <a:effectLst/>
                <a:latin typeface="Times New Roman"/>
                <a:ea typeface="Calibri"/>
                <a:cs typeface="Arial"/>
              </a:rPr>
              <a:t>ingesta</a:t>
            </a:r>
            <a:r>
              <a:rPr lang="en-US" sz="2400" dirty="0">
                <a:ea typeface="Calibri"/>
                <a:cs typeface="Arial"/>
              </a:rPr>
              <a:t> </a:t>
            </a:r>
            <a:r>
              <a:rPr lang="en-US" sz="2400" dirty="0" smtClean="0">
                <a:effectLst/>
                <a:latin typeface="Times New Roman"/>
                <a:ea typeface="Calibri"/>
                <a:cs typeface="Arial"/>
              </a:rPr>
              <a:t>into the small and large intestines (</a:t>
            </a:r>
            <a:r>
              <a:rPr lang="en-US" sz="2400" b="1" dirty="0" smtClean="0">
                <a:effectLst/>
                <a:latin typeface="Times New Roman"/>
                <a:ea typeface="Calibri"/>
                <a:cs typeface="Arial"/>
              </a:rPr>
              <a:t>an outflow abnormality</a:t>
            </a:r>
            <a:r>
              <a:rPr lang="en-US" sz="2400" dirty="0" smtClean="0">
                <a:effectLst/>
                <a:latin typeface="Times New Roman"/>
                <a:ea typeface="Calibri"/>
                <a:cs typeface="Arial"/>
              </a:rPr>
              <a:t>).</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 </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Common causes of constipation or </a:t>
            </a:r>
            <a:r>
              <a:rPr lang="en-US" sz="2400" b="1" dirty="0" err="1" smtClean="0">
                <a:effectLst/>
                <a:latin typeface="Times New Roman"/>
                <a:ea typeface="Calibri"/>
                <a:cs typeface="Arial"/>
              </a:rPr>
              <a:t>scantfeces</a:t>
            </a:r>
            <a:r>
              <a:rPr lang="en-US" sz="2400" b="1" dirty="0" smtClean="0">
                <a:effectLst/>
                <a:latin typeface="Times New Roman"/>
                <a:ea typeface="Calibri"/>
                <a:cs typeface="Arial"/>
              </a:rPr>
              <a:t> are as follows:</a:t>
            </a:r>
            <a:endParaRPr lang="en-US" sz="2400" dirty="0">
              <a:ea typeface="Calibri"/>
              <a:cs typeface="Arial"/>
            </a:endParaRPr>
          </a:p>
        </p:txBody>
      </p:sp>
    </p:spTree>
    <p:extLst>
      <p:ext uri="{BB962C8B-B14F-4D97-AF65-F5344CB8AC3E}">
        <p14:creationId xmlns:p14="http://schemas.microsoft.com/office/powerpoint/2010/main" val="2042451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16632"/>
            <a:ext cx="9036496" cy="6740307"/>
          </a:xfrm>
          <a:prstGeom prst="rect">
            <a:avLst/>
          </a:prstGeom>
        </p:spPr>
        <p:txBody>
          <a:bodyPr wrap="square">
            <a:spAutoFit/>
          </a:bodyPr>
          <a:lstStyle/>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Diseases of the forestomach and abomasum causing failure of outflow</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Impaction of the large intestine in the horse and the sow</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Severe debility, as in old age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Deficient dietary bulk, usually fiber</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Chronic dehydration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Partial obstruction of large intestine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Painful conditions of the anus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Paralytic ileus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 Grass sickness in horses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Chronic zinc poisoning in cattle</a:t>
            </a:r>
            <a:endParaRPr lang="en-US" sz="2400" dirty="0" smtClean="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rPr>
              <a:t>Terminal stages of pregnancy in cows</a:t>
            </a:r>
            <a:endParaRPr lang="ar-IQ" sz="2400" dirty="0"/>
          </a:p>
        </p:txBody>
      </p:sp>
    </p:spTree>
    <p:extLst>
      <p:ext uri="{BB962C8B-B14F-4D97-AF65-F5344CB8AC3E}">
        <p14:creationId xmlns:p14="http://schemas.microsoft.com/office/powerpoint/2010/main" val="2160074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4345"/>
            <a:ext cx="8784976" cy="557312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Alimentary Tract Hemorrhage</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Hemorrhage into the stomach or intestine is a common occurrence in farm animals. The main causes include the following: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Gastric or </a:t>
            </a:r>
            <a:r>
              <a:rPr lang="en-US" sz="2400" dirty="0" err="1" smtClean="0">
                <a:effectLst/>
                <a:latin typeface="Times New Roman"/>
                <a:ea typeface="Calibri"/>
                <a:cs typeface="Arial"/>
              </a:rPr>
              <a:t>abomasal</a:t>
            </a:r>
            <a:r>
              <a:rPr lang="en-US" sz="2400" dirty="0" smtClean="0">
                <a:effectLst/>
                <a:latin typeface="Times New Roman"/>
                <a:ea typeface="Calibri"/>
                <a:cs typeface="Arial"/>
              </a:rPr>
              <a:t> (rarely duodenal) ulcers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Severe hemorrhagic enteritis.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Structural lesions of the intestinal wall, e.g., </a:t>
            </a:r>
            <a:r>
              <a:rPr lang="en-US" sz="2400" dirty="0" err="1" smtClean="0">
                <a:effectLst/>
                <a:latin typeface="Times New Roman"/>
                <a:ea typeface="Calibri"/>
                <a:cs typeface="Arial"/>
              </a:rPr>
              <a:t>adenomatosis</a:t>
            </a:r>
            <a:r>
              <a:rPr lang="en-US" sz="2400" dirty="0" smtClean="0">
                <a:effectLst/>
                <a:latin typeface="Times New Roman"/>
                <a:ea typeface="Calibri"/>
                <a:cs typeface="Arial"/>
              </a:rPr>
              <a:t>, neoplasia.</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Infestation with blood-sucking nematodes, e.g., </a:t>
            </a:r>
            <a:r>
              <a:rPr lang="en-US" sz="2400" dirty="0" err="1" smtClean="0">
                <a:effectLst/>
                <a:latin typeface="Times New Roman"/>
                <a:ea typeface="Calibri"/>
                <a:cs typeface="Arial"/>
              </a:rPr>
              <a:t>bunostomiasis</a:t>
            </a:r>
            <a:r>
              <a:rPr lang="en-US" sz="2400" dirty="0" smtClean="0">
                <a:effectLst/>
                <a:latin typeface="Times New Roman"/>
                <a:ea typeface="Calibri"/>
                <a:cs typeface="Arial"/>
              </a:rPr>
              <a:t>,</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Local vascular engorgement or obstruction as in intussusception and verminous thrombosis</a:t>
            </a:r>
            <a:endParaRPr lang="en-US" sz="2400" dirty="0">
              <a:ea typeface="Calibri"/>
              <a:cs typeface="Arial"/>
            </a:endParaRPr>
          </a:p>
        </p:txBody>
      </p:sp>
    </p:spTree>
    <p:extLst>
      <p:ext uri="{BB962C8B-B14F-4D97-AF65-F5344CB8AC3E}">
        <p14:creationId xmlns:p14="http://schemas.microsoft.com/office/powerpoint/2010/main" val="2985860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1367" y="908720"/>
            <a:ext cx="8892480" cy="4659609"/>
          </a:xfrm>
          <a:prstGeom prst="rect">
            <a:avLst/>
          </a:prstGeom>
        </p:spPr>
        <p:txBody>
          <a:bodyPr wrap="square">
            <a:spAutoFit/>
          </a:bodyPr>
          <a:lstStyle/>
          <a:p>
            <a:pPr marL="228600" algn="just" rtl="0">
              <a:lnSpc>
                <a:spcPct val="150000"/>
              </a:lnSpc>
              <a:spcAft>
                <a:spcPts val="0"/>
              </a:spcAft>
            </a:pPr>
            <a:r>
              <a:rPr lang="en-US" sz="2000" dirty="0" smtClean="0">
                <a:effectLst/>
                <a:latin typeface="Times New Roman"/>
                <a:ea typeface="Calibri"/>
                <a:cs typeface="Arial"/>
              </a:rPr>
              <a:t>Hemorrhage into the stomach results in the formation of </a:t>
            </a:r>
            <a:r>
              <a:rPr lang="en-US" sz="2000" b="1" dirty="0" smtClean="0">
                <a:effectLst/>
                <a:latin typeface="Times New Roman"/>
                <a:ea typeface="Calibri"/>
                <a:cs typeface="Arial"/>
              </a:rPr>
              <a:t>acid </a:t>
            </a:r>
            <a:r>
              <a:rPr lang="en-US" sz="2000" b="1" dirty="0" err="1" smtClean="0">
                <a:effectLst/>
                <a:latin typeface="Times New Roman"/>
                <a:ea typeface="Calibri"/>
                <a:cs typeface="Arial"/>
              </a:rPr>
              <a:t>hematin</a:t>
            </a:r>
            <a:r>
              <a:rPr lang="en-US" sz="2000" b="1" dirty="0" smtClean="0">
                <a:effectLst/>
                <a:latin typeface="Times New Roman"/>
                <a:ea typeface="Calibri"/>
                <a:cs typeface="Arial"/>
              </a:rPr>
              <a:t>, </a:t>
            </a:r>
            <a:r>
              <a:rPr lang="en-US" sz="2000" dirty="0" smtClean="0">
                <a:effectLst/>
                <a:latin typeface="Times New Roman"/>
                <a:ea typeface="Calibri"/>
                <a:cs typeface="Arial"/>
              </a:rPr>
              <a:t>which makes vomitus a dark brown color like coffee grounds, and feces have a black or very dark brown, tarry appearance (</a:t>
            </a:r>
            <a:r>
              <a:rPr lang="en-US" sz="2000" b="1" dirty="0" smtClean="0">
                <a:effectLst/>
                <a:latin typeface="Times New Roman"/>
                <a:ea typeface="Calibri"/>
                <a:cs typeface="Arial"/>
              </a:rPr>
              <a:t>melena</a:t>
            </a:r>
            <a:r>
              <a:rPr lang="en-US" sz="2000" dirty="0" smtClean="0">
                <a:effectLst/>
                <a:latin typeface="Times New Roman"/>
                <a:ea typeface="Calibri"/>
                <a:cs typeface="Arial"/>
              </a:rPr>
              <a:t>). </a:t>
            </a:r>
            <a:endParaRPr lang="en-US" sz="2000" dirty="0">
              <a:ea typeface="Calibri"/>
              <a:cs typeface="Arial"/>
            </a:endParaRPr>
          </a:p>
          <a:p>
            <a:pPr marL="228600" algn="just" rtl="0">
              <a:lnSpc>
                <a:spcPct val="150000"/>
              </a:lnSpc>
              <a:spcAft>
                <a:spcPts val="0"/>
              </a:spcAft>
            </a:pPr>
            <a:r>
              <a:rPr lang="en-US" sz="2000" dirty="0" smtClean="0">
                <a:effectLst/>
                <a:latin typeface="Times New Roman"/>
                <a:ea typeface="Calibri"/>
                <a:cs typeface="Arial"/>
              </a:rPr>
              <a:t>The change in appearance of the feces caused by hemorrhage into the intestine varies with the level at which the hemorrhage occurs.</a:t>
            </a:r>
            <a:endParaRPr lang="en-US" sz="2000" dirty="0">
              <a:ea typeface="Calibri"/>
              <a:cs typeface="Arial"/>
            </a:endParaRPr>
          </a:p>
          <a:p>
            <a:pPr marL="342900" lvl="0" indent="-342900" algn="just" rtl="0">
              <a:lnSpc>
                <a:spcPct val="150000"/>
              </a:lnSpc>
              <a:spcAft>
                <a:spcPts val="0"/>
              </a:spcAft>
              <a:buFont typeface="+mj-lt"/>
              <a:buAutoNum type="arabicParenR"/>
            </a:pPr>
            <a:r>
              <a:rPr lang="en-US" sz="2000" dirty="0" smtClean="0">
                <a:effectLst/>
                <a:latin typeface="Times New Roman"/>
                <a:ea typeface="Calibri"/>
                <a:cs typeface="Arial"/>
              </a:rPr>
              <a:t>If the blood originates in the </a:t>
            </a:r>
            <a:r>
              <a:rPr lang="en-US" sz="2000" b="1" dirty="0" smtClean="0">
                <a:effectLst/>
                <a:latin typeface="Times New Roman"/>
                <a:ea typeface="Calibri"/>
                <a:cs typeface="Arial"/>
              </a:rPr>
              <a:t>small intestine, </a:t>
            </a:r>
            <a:r>
              <a:rPr lang="en-US" sz="2000" dirty="0" smtClean="0">
                <a:effectLst/>
                <a:latin typeface="Times New Roman"/>
                <a:ea typeface="Calibri"/>
                <a:cs typeface="Arial"/>
              </a:rPr>
              <a:t>the feces may be </a:t>
            </a:r>
            <a:r>
              <a:rPr lang="en-US" sz="2000" b="1" dirty="0" smtClean="0">
                <a:effectLst/>
                <a:latin typeface="Times New Roman"/>
                <a:ea typeface="Calibri"/>
                <a:cs typeface="Arial"/>
              </a:rPr>
              <a:t>brown-black</a:t>
            </a:r>
            <a:r>
              <a:rPr lang="en-US" sz="2000" dirty="0" smtClean="0">
                <a:effectLst/>
                <a:latin typeface="Times New Roman"/>
                <a:ea typeface="Calibri"/>
                <a:cs typeface="Arial"/>
              </a:rPr>
              <a:t>.</a:t>
            </a:r>
            <a:endParaRPr lang="en-US" sz="2000" dirty="0">
              <a:ea typeface="Calibri"/>
              <a:cs typeface="Arial"/>
            </a:endParaRPr>
          </a:p>
          <a:p>
            <a:pPr marL="342900" lvl="0" indent="-342900" algn="just" rtl="0">
              <a:lnSpc>
                <a:spcPct val="150000"/>
              </a:lnSpc>
              <a:spcAft>
                <a:spcPts val="0"/>
              </a:spcAft>
              <a:buFont typeface="+mj-lt"/>
              <a:buAutoNum type="arabicParenR"/>
            </a:pPr>
            <a:r>
              <a:rPr lang="en-US" sz="2000" dirty="0" smtClean="0">
                <a:effectLst/>
                <a:latin typeface="Times New Roman"/>
                <a:ea typeface="Calibri"/>
                <a:cs typeface="Arial"/>
              </a:rPr>
              <a:t>If it originates</a:t>
            </a:r>
            <a:r>
              <a:rPr lang="en-US" sz="2000" b="1" dirty="0" smtClean="0">
                <a:effectLst/>
                <a:latin typeface="Times New Roman"/>
                <a:ea typeface="Calibri"/>
                <a:cs typeface="Arial"/>
              </a:rPr>
              <a:t> </a:t>
            </a:r>
            <a:r>
              <a:rPr lang="en-US" sz="2000" dirty="0" smtClean="0">
                <a:effectLst/>
                <a:latin typeface="Times New Roman"/>
                <a:ea typeface="Calibri"/>
                <a:cs typeface="Arial"/>
              </a:rPr>
              <a:t>in the </a:t>
            </a:r>
            <a:r>
              <a:rPr lang="en-US" sz="2000" b="1" dirty="0" smtClean="0">
                <a:effectLst/>
                <a:latin typeface="Times New Roman"/>
                <a:ea typeface="Calibri"/>
                <a:cs typeface="Arial"/>
              </a:rPr>
              <a:t>colon or cecum</a:t>
            </a:r>
            <a:r>
              <a:rPr lang="en-US" sz="2000" dirty="0" smtClean="0">
                <a:effectLst/>
                <a:latin typeface="Times New Roman"/>
                <a:ea typeface="Calibri"/>
                <a:cs typeface="Arial"/>
              </a:rPr>
              <a:t>, the blood is</a:t>
            </a:r>
            <a:r>
              <a:rPr lang="en-US" sz="2000" b="1" dirty="0" smtClean="0">
                <a:effectLst/>
                <a:latin typeface="Times New Roman"/>
                <a:ea typeface="Calibri"/>
                <a:cs typeface="Arial"/>
              </a:rPr>
              <a:t>   </a:t>
            </a:r>
            <a:r>
              <a:rPr lang="en-US" sz="2000" dirty="0" smtClean="0">
                <a:effectLst/>
                <a:latin typeface="Times New Roman"/>
                <a:ea typeface="Calibri"/>
                <a:cs typeface="Arial"/>
              </a:rPr>
              <a:t>unchanged and gives the feces an </a:t>
            </a:r>
            <a:r>
              <a:rPr lang="en-US" sz="2000" b="1" dirty="0" smtClean="0">
                <a:effectLst/>
                <a:latin typeface="Times New Roman"/>
                <a:ea typeface="Calibri"/>
                <a:cs typeface="Arial"/>
              </a:rPr>
              <a:t>even red color.</a:t>
            </a:r>
            <a:endParaRPr lang="en-US" sz="2000" dirty="0">
              <a:ea typeface="Calibri"/>
              <a:cs typeface="Arial"/>
            </a:endParaRPr>
          </a:p>
          <a:p>
            <a:pPr marL="342900" lvl="0" indent="-342900" algn="just" rtl="0">
              <a:lnSpc>
                <a:spcPct val="150000"/>
              </a:lnSpc>
              <a:spcAft>
                <a:spcPts val="0"/>
              </a:spcAft>
              <a:buFont typeface="+mj-lt"/>
              <a:buAutoNum type="arabicParenR"/>
            </a:pPr>
            <a:r>
              <a:rPr lang="en-US" sz="2000" dirty="0" smtClean="0">
                <a:effectLst/>
                <a:latin typeface="Times New Roman"/>
                <a:ea typeface="Calibri"/>
                <a:cs typeface="Arial"/>
              </a:rPr>
              <a:t>Hemorrhage into the </a:t>
            </a:r>
            <a:r>
              <a:rPr lang="en-US" sz="2000" b="1" dirty="0" smtClean="0">
                <a:effectLst/>
                <a:latin typeface="Times New Roman"/>
                <a:ea typeface="Calibri"/>
                <a:cs typeface="Arial"/>
              </a:rPr>
              <a:t>lower colon and rectum </a:t>
            </a:r>
            <a:r>
              <a:rPr lang="en-US" sz="2000" dirty="0" smtClean="0">
                <a:effectLst/>
                <a:latin typeface="Times New Roman"/>
                <a:ea typeface="Calibri"/>
                <a:cs typeface="Arial"/>
              </a:rPr>
              <a:t>may cause the voiding of feces containing of </a:t>
            </a:r>
            <a:r>
              <a:rPr lang="en-US" sz="2000" b="1" dirty="0" smtClean="0">
                <a:effectLst/>
                <a:latin typeface="Times New Roman"/>
                <a:ea typeface="Calibri"/>
                <a:cs typeface="Arial"/>
              </a:rPr>
              <a:t>clots of whole blood (hematochezia)</a:t>
            </a:r>
            <a:r>
              <a:rPr lang="en-US" sz="2000" dirty="0" smtClean="0">
                <a:effectLst/>
                <a:latin typeface="Times New Roman"/>
                <a:ea typeface="Calibri"/>
                <a:cs typeface="Arial"/>
              </a:rPr>
              <a:t>.</a:t>
            </a:r>
            <a:endParaRPr lang="en-US" sz="2000" dirty="0">
              <a:ea typeface="Calibri"/>
              <a:cs typeface="Arial"/>
            </a:endParaRPr>
          </a:p>
        </p:txBody>
      </p:sp>
    </p:spTree>
    <p:extLst>
      <p:ext uri="{BB962C8B-B14F-4D97-AF65-F5344CB8AC3E}">
        <p14:creationId xmlns:p14="http://schemas.microsoft.com/office/powerpoint/2010/main" val="39456081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332656"/>
            <a:ext cx="9036496" cy="6186309"/>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Abdominal Pain</a:t>
            </a:r>
            <a:endParaRPr lang="en-US" sz="2400" dirty="0">
              <a:ea typeface="Calibri"/>
              <a:cs typeface="Arial"/>
            </a:endParaRPr>
          </a:p>
          <a:p>
            <a:pPr algn="just" rtl="0">
              <a:lnSpc>
                <a:spcPct val="150000"/>
              </a:lnSpc>
              <a:spcAft>
                <a:spcPts val="0"/>
              </a:spcAft>
            </a:pPr>
            <a:r>
              <a:rPr lang="en-US" sz="2400" dirty="0" smtClean="0">
                <a:effectLst/>
                <a:latin typeface="Times New Roman"/>
                <a:ea typeface="Calibri"/>
                <a:cs typeface="Arial"/>
              </a:rPr>
              <a:t>The pain associated with diseases of the abdominal viscera causes similar signs regardless of the viscus or organ involved and careful clinical examination is necessary to locate the site of the lesion.</a:t>
            </a:r>
            <a:endParaRPr lang="en-US" sz="2400" dirty="0">
              <a:ea typeface="Calibri"/>
              <a:cs typeface="Arial"/>
            </a:endParaRPr>
          </a:p>
          <a:p>
            <a:pPr algn="just" rtl="0">
              <a:lnSpc>
                <a:spcPct val="150000"/>
              </a:lnSpc>
              <a:spcAft>
                <a:spcPts val="0"/>
              </a:spcAft>
            </a:pPr>
            <a:r>
              <a:rPr lang="en-US" sz="2400" b="1" dirty="0" smtClean="0">
                <a:effectLst/>
                <a:latin typeface="Times New Roman"/>
                <a:ea typeface="Calibri"/>
                <a:cs typeface="Arial"/>
              </a:rPr>
              <a:t>Horses</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Acute pain: Pawing, flank-watching, rolling</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Subacute pain: Lesser degree of flank-watching, often excessive pawing, lying down frequently without rolling, stretching out as if to urinate, males may extrude the penis, walking backward, dog-sitting posture, lying on back, impulsive walking</a:t>
            </a:r>
            <a:endParaRPr lang="en-US" sz="2400" dirty="0" smtClean="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rPr>
              <a:t>Peritoneal pain: Rigidity of the abdominal wall, pain on palpation.</a:t>
            </a:r>
            <a:endParaRPr lang="ar-IQ" sz="2400" dirty="0"/>
          </a:p>
        </p:txBody>
      </p:sp>
    </p:spTree>
    <p:extLst>
      <p:ext uri="{BB962C8B-B14F-4D97-AF65-F5344CB8AC3E}">
        <p14:creationId xmlns:p14="http://schemas.microsoft.com/office/powerpoint/2010/main" val="11200609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20688"/>
            <a:ext cx="8640960" cy="3911135"/>
          </a:xfrm>
          <a:prstGeom prst="rect">
            <a:avLst/>
          </a:prstGeom>
        </p:spPr>
        <p:txBody>
          <a:bodyPr wrap="square">
            <a:spAutoFit/>
          </a:bodyPr>
          <a:lstStyle/>
          <a:p>
            <a:pPr algn="just" rtl="0">
              <a:lnSpc>
                <a:spcPct val="150000"/>
              </a:lnSpc>
              <a:spcAft>
                <a:spcPts val="0"/>
              </a:spcAft>
            </a:pPr>
            <a:r>
              <a:rPr lang="en-US" sz="2400" b="1" dirty="0" smtClean="0">
                <a:effectLst/>
                <a:latin typeface="Times New Roman"/>
                <a:ea typeface="Calibri"/>
                <a:cs typeface="Arial"/>
              </a:rPr>
              <a:t>Cattle</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Acute pain: Downward arching of back with treading of the hind feet, lying down (rolling is uncommon), calves will lie down and bellow with severe abdominal pain, as in </a:t>
            </a:r>
            <a:r>
              <a:rPr lang="en-US" sz="2400" dirty="0" err="1" smtClean="0">
                <a:effectLst/>
                <a:latin typeface="Times New Roman"/>
                <a:ea typeface="Calibri"/>
                <a:cs typeface="Arial"/>
              </a:rPr>
              <a:t>abomasal</a:t>
            </a:r>
            <a:r>
              <a:rPr lang="en-US" sz="2400" dirty="0" smtClean="0">
                <a:effectLst/>
                <a:latin typeface="Times New Roman"/>
                <a:ea typeface="Calibri"/>
                <a:cs typeface="Arial"/>
              </a:rPr>
              <a:t> torsion.</a:t>
            </a:r>
            <a:endParaRPr lang="en-US" sz="2400" dirty="0">
              <a:ea typeface="Calibri"/>
              <a:cs typeface="Arial"/>
            </a:endParaRPr>
          </a:p>
          <a:p>
            <a:pPr marL="342900" lvl="0" indent="-342900" algn="just" rtl="0">
              <a:lnSpc>
                <a:spcPct val="150000"/>
              </a:lnSpc>
              <a:spcAft>
                <a:spcPts val="0"/>
              </a:spcAft>
              <a:buFont typeface="+mj-lt"/>
              <a:buAutoNum type="arabicPeriod"/>
            </a:pPr>
            <a:r>
              <a:rPr lang="en-US" sz="2400" dirty="0" smtClean="0">
                <a:effectLst/>
                <a:latin typeface="Times New Roman"/>
                <a:ea typeface="Calibri"/>
                <a:cs typeface="Arial"/>
              </a:rPr>
              <a:t> Subacute pain, including peritoneal pain: Back arched upward, grunting on walking or lying down, grunting on deep palpation of the abdomen, immobility.</a:t>
            </a:r>
            <a:endParaRPr lang="en-US" sz="2400" dirty="0">
              <a:ea typeface="Calibri"/>
              <a:cs typeface="Arial"/>
            </a:endParaRPr>
          </a:p>
        </p:txBody>
      </p:sp>
    </p:spTree>
    <p:extLst>
      <p:ext uri="{BB962C8B-B14F-4D97-AF65-F5344CB8AC3E}">
        <p14:creationId xmlns:p14="http://schemas.microsoft.com/office/powerpoint/2010/main" val="10686984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152</TotalTime>
  <Words>747</Words>
  <Application>Microsoft Office PowerPoint</Application>
  <PresentationFormat>عرض على الشاشة (3:4)‏</PresentationFormat>
  <Paragraphs>62</Paragraphs>
  <Slides>12</Slides>
  <Notes>1</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حضري</vt:lpstr>
      <vt:lpstr>Constipation, Scant Feces, Alimentary Tract Hemorrhage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CONSTIPATION, SCANT FECES, Alimentary Tract Hemorrhage</dc:title>
  <dc:creator>ALI SAHIUNY</dc:creator>
  <cp:lastModifiedBy>ALI SAHIUNY</cp:lastModifiedBy>
  <cp:revision>5</cp:revision>
  <dcterms:created xsi:type="dcterms:W3CDTF">2018-10-29T07:15:04Z</dcterms:created>
  <dcterms:modified xsi:type="dcterms:W3CDTF">2018-11-08T06:35:13Z</dcterms:modified>
</cp:coreProperties>
</file>